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4"/>
  </p:sldMasterIdLst>
  <p:notesMasterIdLst>
    <p:notesMasterId r:id="rId25"/>
  </p:notesMasterIdLst>
  <p:handoutMasterIdLst>
    <p:handoutMasterId r:id="rId26"/>
  </p:handoutMasterIdLst>
  <p:sldIdLst>
    <p:sldId id="265" r:id="rId5"/>
    <p:sldId id="343" r:id="rId6"/>
    <p:sldId id="381" r:id="rId7"/>
    <p:sldId id="382" r:id="rId8"/>
    <p:sldId id="392" r:id="rId9"/>
    <p:sldId id="383" r:id="rId10"/>
    <p:sldId id="384" r:id="rId11"/>
    <p:sldId id="417" r:id="rId12"/>
    <p:sldId id="385" r:id="rId13"/>
    <p:sldId id="386" r:id="rId14"/>
    <p:sldId id="387" r:id="rId15"/>
    <p:sldId id="389" r:id="rId16"/>
    <p:sldId id="388" r:id="rId17"/>
    <p:sldId id="390" r:id="rId18"/>
    <p:sldId id="391" r:id="rId19"/>
    <p:sldId id="393" r:id="rId20"/>
    <p:sldId id="394" r:id="rId21"/>
    <p:sldId id="403" r:id="rId22"/>
    <p:sldId id="418" r:id="rId23"/>
    <p:sldId id="263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DA0D6-EE66-3A26-5CF6-3E9C7C10D576}" v="2" dt="2023-05-07T12:51:30.146"/>
    <p1510:client id="{65B574AF-4C6B-DBD8-2484-CA9562831975}" v="2" dt="2023-05-07T13:35:46.787"/>
    <p1510:client id="{9EDECEF4-B528-A6BB-E37D-EFDE226043C4}" v="230" dt="2023-05-07T13:26:55.997"/>
    <p1510:client id="{CA06020D-E005-4182-B2D0-A8284E3F5247}" v="330" dt="2023-04-21T13:21:25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8" y="62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/>
          </a:p>
          <a:p>
            <a:pPr lvl="0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53.emf"/><Relationship Id="rId7" Type="http://schemas.openxmlformats.org/officeDocument/2006/relationships/image" Target="../media/image55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5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57.wmf"/><Relationship Id="rId7" Type="http://schemas.openxmlformats.org/officeDocument/2006/relationships/image" Target="../media/image59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8.wmf"/><Relationship Id="rId10" Type="http://schemas.openxmlformats.org/officeDocument/2006/relationships/hyperlink" Target="https://microtechnics.ru/nastrojka-pid-regulyatora-metod-cziglera-nikolsa/" TargetMode="External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3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5.wmf"/><Relationship Id="rId3" Type="http://schemas.openxmlformats.org/officeDocument/2006/relationships/image" Target="../media/image27.wmf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37.wmf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31.wmf"/><Relationship Id="rId5" Type="http://schemas.openxmlformats.org/officeDocument/2006/relationships/image" Target="../media/image32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1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5483" y="2293843"/>
            <a:ext cx="7025268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Электрический привод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Лабораторная работа «Исследование электропривода с ДПТ независимого возбуждения»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A1BE6957-3799-DC8F-304C-1B5942589797}"/>
              </a:ext>
            </a:extLst>
          </p:cNvPr>
          <p:cNvSpPr txBox="1">
            <a:spLocks/>
          </p:cNvSpPr>
          <p:nvPr/>
        </p:nvSpPr>
        <p:spPr>
          <a:xfrm>
            <a:off x="1216901" y="3959433"/>
            <a:ext cx="7263063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800">
                <a:solidFill>
                  <a:schemeClr val="bg1"/>
                </a:solidFill>
              </a:rPr>
              <a:t>Маматов Александр Геннадьевич, к.т.н., ассистент ф. </a:t>
            </a:r>
            <a:r>
              <a:rPr lang="ru-RU" sz="1800" err="1">
                <a:solidFill>
                  <a:schemeClr val="bg1"/>
                </a:solidFill>
              </a:rPr>
              <a:t>СУиР</a:t>
            </a:r>
            <a:r>
              <a:rPr lang="ru-RU" sz="180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ru-RU" sz="1800">
                <a:solidFill>
                  <a:schemeClr val="bg1"/>
                </a:solidFill>
              </a:rPr>
              <a:t>руководитель группы научно-технического развития, </a:t>
            </a:r>
            <a:br>
              <a:rPr lang="ru-RU" sz="1800">
                <a:solidFill>
                  <a:schemeClr val="bg1"/>
                </a:solidFill>
              </a:rPr>
            </a:br>
            <a:r>
              <a:rPr lang="ru-RU" sz="1800">
                <a:solidFill>
                  <a:schemeClr val="bg1"/>
                </a:solidFill>
              </a:rPr>
              <a:t>НПЦ «Прецизионная Электромеханика»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Модель </a:t>
            </a:r>
            <a:r>
              <a:rPr lang="en-US" sz="2400"/>
              <a:t>Simulink</a:t>
            </a:r>
            <a:endParaRPr lang="ru-RU" sz="24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6C4BF-239D-F5B2-8D54-B8D5C535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07" y="1038455"/>
            <a:ext cx="4725994" cy="181946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C9819C-C9BC-5715-06BF-03DF443FEFEA}"/>
              </a:ext>
            </a:extLst>
          </p:cNvPr>
          <p:cNvSpPr/>
          <p:nvPr/>
        </p:nvSpPr>
        <p:spPr>
          <a:xfrm>
            <a:off x="457200" y="1771200"/>
            <a:ext cx="1011600" cy="527284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: изогнутый 5">
            <a:extLst>
              <a:ext uri="{FF2B5EF4-FFF2-40B4-BE49-F238E27FC236}">
                <a16:creationId xmlns:a16="http://schemas.microsoft.com/office/drawing/2014/main" id="{4519BA6C-C674-8C35-BD59-869944B44031}"/>
              </a:ext>
            </a:extLst>
          </p:cNvPr>
          <p:cNvCxnSpPr>
            <a:cxnSpLocks/>
            <a:stCxn id="3" idx="2"/>
            <a:endCxn id="7" idx="1"/>
          </p:cNvCxnSpPr>
          <p:nvPr/>
        </p:nvCxnSpPr>
        <p:spPr>
          <a:xfrm rot="16200000" flipH="1">
            <a:off x="601124" y="2660359"/>
            <a:ext cx="1744353" cy="102060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Объект 2">
            <a:extLst>
              <a:ext uri="{FF2B5EF4-FFF2-40B4-BE49-F238E27FC236}">
                <a16:creationId xmlns:a16="http://schemas.microsoft.com/office/drawing/2014/main" id="{48AB5483-5815-9609-6D8A-38F0E97A3BD6}"/>
              </a:ext>
            </a:extLst>
          </p:cNvPr>
          <p:cNvSpPr txBox="1">
            <a:spLocks/>
          </p:cNvSpPr>
          <p:nvPr/>
        </p:nvSpPr>
        <p:spPr>
          <a:xfrm>
            <a:off x="1983601" y="3571274"/>
            <a:ext cx="5821199" cy="943126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Источник питания реализуем как идеальный усилитель управляющего сигнала, т.е. предполагаем, что мы можем регулировать входное напряжение.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A55FC67-647C-77E8-02EE-D3894B686ED3}"/>
              </a:ext>
            </a:extLst>
          </p:cNvPr>
          <p:cNvSpPr/>
          <p:nvPr/>
        </p:nvSpPr>
        <p:spPr>
          <a:xfrm>
            <a:off x="3024000" y="1343544"/>
            <a:ext cx="475200" cy="4276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4B2533D-308B-7A80-70CF-A052A0C38A8A}"/>
              </a:ext>
            </a:extLst>
          </p:cNvPr>
          <p:cNvSpPr txBox="1">
            <a:spLocks/>
          </p:cNvSpPr>
          <p:nvPr/>
        </p:nvSpPr>
        <p:spPr>
          <a:xfrm>
            <a:off x="4572000" y="2477930"/>
            <a:ext cx="4159396" cy="648300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Момент нагрузки двигателя. В этой модели делаю его равным номинальному.</a:t>
            </a:r>
          </a:p>
        </p:txBody>
      </p:sp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5B96E419-D6A8-8C49-D170-EC72A33FACA1}"/>
              </a:ext>
            </a:extLst>
          </p:cNvPr>
          <p:cNvCxnSpPr>
            <a:cxnSpLocks/>
          </p:cNvCxnSpPr>
          <p:nvPr/>
        </p:nvCxnSpPr>
        <p:spPr>
          <a:xfrm>
            <a:off x="3499200" y="1574563"/>
            <a:ext cx="3201796" cy="92055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1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Модель </a:t>
            </a:r>
            <a:r>
              <a:rPr lang="en-US" sz="2400"/>
              <a:t>Simulink</a:t>
            </a:r>
            <a:r>
              <a:rPr lang="ru-RU" sz="2400"/>
              <a:t>. Скачки внешних воздействий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DD6A7-542C-FB59-2A1E-50F5A28E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9" y="1129982"/>
            <a:ext cx="7753549" cy="28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Модель </a:t>
            </a:r>
            <a:r>
              <a:rPr lang="en-US" sz="2400"/>
              <a:t>Simulink</a:t>
            </a:r>
            <a:r>
              <a:rPr lang="ru-RU" sz="2400"/>
              <a:t>. Скачки внешних воздействий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C584EA-714A-0ECB-3B74-131EAD3E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75365"/>
            <a:ext cx="2509971" cy="2352826"/>
          </a:xfrm>
          <a:prstGeom prst="rect">
            <a:avLst/>
          </a:prstGeom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6E3FCE59-014E-DAB1-D5E9-6416B419DD9D}"/>
              </a:ext>
            </a:extLst>
          </p:cNvPr>
          <p:cNvSpPr txBox="1">
            <a:spLocks/>
          </p:cNvSpPr>
          <p:nvPr/>
        </p:nvSpPr>
        <p:spPr>
          <a:xfrm>
            <a:off x="1975590" y="1187814"/>
            <a:ext cx="2076107" cy="301270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Скачок управления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B5C452E-3364-2C0E-7D21-7F40F4369827}"/>
              </a:ext>
            </a:extLst>
          </p:cNvPr>
          <p:cNvSpPr txBox="1">
            <a:spLocks/>
          </p:cNvSpPr>
          <p:nvPr/>
        </p:nvSpPr>
        <p:spPr>
          <a:xfrm>
            <a:off x="4719674" y="1187814"/>
            <a:ext cx="2076107" cy="301270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Скачок нагрузки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C8A9F59-7B20-8DD7-C636-AFD8A37ED505}"/>
              </a:ext>
            </a:extLst>
          </p:cNvPr>
          <p:cNvSpPr txBox="1">
            <a:spLocks/>
          </p:cNvSpPr>
          <p:nvPr/>
        </p:nvSpPr>
        <p:spPr>
          <a:xfrm>
            <a:off x="1941040" y="4181398"/>
            <a:ext cx="5372170" cy="327470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Лучше реализовать двумя отдельными моделированиями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C3B351-5CE9-2981-0C68-15FC48AB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658" y="1575365"/>
            <a:ext cx="2509972" cy="23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85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Модель </a:t>
            </a:r>
            <a:r>
              <a:rPr lang="en-US" sz="2400" err="1"/>
              <a:t>Simscape</a:t>
            </a:r>
            <a:endParaRPr lang="ru-RU" sz="2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34DE14-4F84-9FF0-1A8B-6CA5B9D2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0" y="1483707"/>
            <a:ext cx="7236000" cy="27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0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58CD12-830A-2782-9AAB-9052376B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905" y="1139186"/>
            <a:ext cx="3810092" cy="14325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Модель </a:t>
            </a:r>
            <a:r>
              <a:rPr lang="en-US" sz="2400" err="1"/>
              <a:t>Simscape</a:t>
            </a:r>
            <a:endParaRPr lang="ru-RU" sz="24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ABB80-E1AB-11CB-FFA5-F17EF4164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13" y="1081875"/>
            <a:ext cx="1777322" cy="188452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C64F5BC-1882-75A1-7C17-66B543D4125D}"/>
              </a:ext>
            </a:extLst>
          </p:cNvPr>
          <p:cNvSpPr/>
          <p:nvPr/>
        </p:nvSpPr>
        <p:spPr>
          <a:xfrm>
            <a:off x="5195096" y="1783218"/>
            <a:ext cx="475200" cy="42765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529768-E624-4103-A386-BCFDAB2F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" y="3117642"/>
            <a:ext cx="2330400" cy="13700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94E902-2CF0-43CD-B117-A01542A44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913" y="2467490"/>
            <a:ext cx="2453783" cy="23016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FCF54B-5BD3-8C2F-5148-EEF85C1F8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296" y="2467490"/>
            <a:ext cx="2453783" cy="23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9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138332-B456-B5DB-A954-76F992F9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84" y="2928232"/>
            <a:ext cx="3472357" cy="13055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427109-FDE2-CF67-5D1D-EAD30861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11818"/>
            <a:ext cx="3472357" cy="130557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A73DD5-9CDC-DCE8-1957-C71AF03C86A7}"/>
              </a:ext>
            </a:extLst>
          </p:cNvPr>
          <p:cNvSpPr/>
          <p:nvPr/>
        </p:nvSpPr>
        <p:spPr>
          <a:xfrm>
            <a:off x="5703288" y="1845372"/>
            <a:ext cx="274746" cy="273026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511322-77C5-E158-5078-7644B18F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88" y="1104284"/>
            <a:ext cx="3472357" cy="13055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Модель </a:t>
            </a:r>
            <a:r>
              <a:rPr lang="en-US" sz="2400" err="1"/>
              <a:t>Simscape</a:t>
            </a:r>
            <a:endParaRPr lang="ru-RU" sz="240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C64F5BC-1882-75A1-7C17-66B543D4125D}"/>
              </a:ext>
            </a:extLst>
          </p:cNvPr>
          <p:cNvSpPr/>
          <p:nvPr/>
        </p:nvSpPr>
        <p:spPr>
          <a:xfrm>
            <a:off x="1677600" y="1627200"/>
            <a:ext cx="237600" cy="29737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7955194-C0FB-C837-EF67-703174A8707E}"/>
              </a:ext>
            </a:extLst>
          </p:cNvPr>
          <p:cNvSpPr/>
          <p:nvPr/>
        </p:nvSpPr>
        <p:spPr>
          <a:xfrm>
            <a:off x="6587999" y="3945008"/>
            <a:ext cx="278955" cy="288803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95A305-A253-8E44-44FD-3DDD1B54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9" y="3710222"/>
            <a:ext cx="1859737" cy="836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098C07-B599-CF38-FBA2-F3488EADC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30" y="3722020"/>
            <a:ext cx="2131497" cy="836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3ABDFC5-3842-B930-F0A2-567D31C94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91" y="2455807"/>
            <a:ext cx="1803337" cy="879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A072BD-8C08-C023-40B3-0A0615DF2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133" y="2562971"/>
            <a:ext cx="2445749" cy="678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46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908400" cy="527284"/>
          </a:xfrm>
        </p:spPr>
        <p:txBody>
          <a:bodyPr>
            <a:noAutofit/>
          </a:bodyPr>
          <a:lstStyle/>
          <a:p>
            <a:r>
              <a:rPr lang="ru-RU" sz="2400"/>
              <a:t>Задание 3 «Синтезировать систему регулирования скорости ДПТ НВ»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43C5F614-60A5-07CB-15BA-40923EC95BA4}"/>
              </a:ext>
            </a:extLst>
          </p:cNvPr>
          <p:cNvSpPr txBox="1">
            <a:spLocks/>
          </p:cNvSpPr>
          <p:nvPr/>
        </p:nvSpPr>
        <p:spPr>
          <a:xfrm>
            <a:off x="540075" y="1214022"/>
            <a:ext cx="7250325" cy="376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>
                <a:solidFill>
                  <a:srgbClr val="2C2D2E"/>
                </a:solidFill>
                <a:latin typeface="Golos Text" panose="020B0503020202020204"/>
              </a:rPr>
              <a:t>а)	Синтезировать одноконтурную систему управления с ПИД-регулятором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064B2C40-FACA-6F0B-73DE-2420CC0AC1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44767"/>
              </p:ext>
            </p:extLst>
          </p:nvPr>
        </p:nvGraphicFramePr>
        <p:xfrm>
          <a:off x="397363" y="1736725"/>
          <a:ext cx="3595687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95228" imgH="1423491" progId="Equation.DSMT4">
                  <p:embed/>
                </p:oleObj>
              </mc:Choice>
              <mc:Fallback>
                <p:oleObj name="Equation" r:id="rId2" imgW="3595228" imgH="1423491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064B2C40-FACA-6F0B-73DE-2420CC0AC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7363" y="1736725"/>
                        <a:ext cx="3595687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65332D2-2198-94F7-2042-6A80AF0DF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618371"/>
              </p:ext>
            </p:extLst>
          </p:nvPr>
        </p:nvGraphicFramePr>
        <p:xfrm>
          <a:off x="4689475" y="1736725"/>
          <a:ext cx="39878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87720" imgH="1422360" progId="Equation.DSMT4">
                  <p:embed/>
                </p:oleObj>
              </mc:Choice>
              <mc:Fallback>
                <p:oleObj name="Equation" r:id="rId4" imgW="3987720" imgH="14223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65332D2-2198-94F7-2042-6A80AF0DF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9475" y="1736725"/>
                        <a:ext cx="39878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8928826F-048A-5E79-6D5A-539C30FB1EC1}"/>
              </a:ext>
            </a:extLst>
          </p:cNvPr>
          <p:cNvSpPr/>
          <p:nvPr/>
        </p:nvSpPr>
        <p:spPr>
          <a:xfrm>
            <a:off x="4196618" y="2305275"/>
            <a:ext cx="289289" cy="26647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C9939526-360A-A17A-A18A-905A6F5C3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909235"/>
              </p:ext>
            </p:extLst>
          </p:nvPr>
        </p:nvGraphicFramePr>
        <p:xfrm>
          <a:off x="878375" y="3426032"/>
          <a:ext cx="355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320" imgH="330120" progId="Equation.DSMT4">
                  <p:embed/>
                </p:oleObj>
              </mc:Choice>
              <mc:Fallback>
                <p:oleObj name="Equation" r:id="rId6" imgW="355320" imgH="33012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C9939526-360A-A17A-A18A-905A6F5C3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8375" y="3426032"/>
                        <a:ext cx="355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Объект 2">
            <a:extLst>
              <a:ext uri="{FF2B5EF4-FFF2-40B4-BE49-F238E27FC236}">
                <a16:creationId xmlns:a16="http://schemas.microsoft.com/office/drawing/2014/main" id="{A41080E6-1396-84D2-C8C7-F95FAC59205F}"/>
              </a:ext>
            </a:extLst>
          </p:cNvPr>
          <p:cNvSpPr txBox="1">
            <a:spLocks/>
          </p:cNvSpPr>
          <p:nvPr/>
        </p:nvSpPr>
        <p:spPr>
          <a:xfrm>
            <a:off x="1641600" y="3423592"/>
            <a:ext cx="6955200" cy="5058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коэффициент усиления управляющего сигнала, для ДПТ НВ равен напряжению источника питания (номинальному напряжению) 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DCBAC7F-13E0-B0CE-98F6-EDAC3C456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743245"/>
              </p:ext>
            </p:extLst>
          </p:nvPr>
        </p:nvGraphicFramePr>
        <p:xfrm>
          <a:off x="542835" y="3960813"/>
          <a:ext cx="1016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15920" imgH="380880" progId="Equation.DSMT4">
                  <p:embed/>
                </p:oleObj>
              </mc:Choice>
              <mc:Fallback>
                <p:oleObj name="Equation" r:id="rId8" imgW="1015920" imgH="38088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8DCBAC7F-13E0-B0CE-98F6-EDAC3C4568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2835" y="3960813"/>
                        <a:ext cx="1016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Объект 2">
            <a:extLst>
              <a:ext uri="{FF2B5EF4-FFF2-40B4-BE49-F238E27FC236}">
                <a16:creationId xmlns:a16="http://schemas.microsoft.com/office/drawing/2014/main" id="{63FAF9F3-E7D6-3D72-A703-533F7EFCE1A8}"/>
              </a:ext>
            </a:extLst>
          </p:cNvPr>
          <p:cNvSpPr txBox="1">
            <a:spLocks/>
          </p:cNvSpPr>
          <p:nvPr/>
        </p:nvSpPr>
        <p:spPr>
          <a:xfrm>
            <a:off x="1641600" y="3960976"/>
            <a:ext cx="6616250" cy="3808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управляющий сигнал  - выходной сигнал регулятора </a:t>
            </a:r>
          </a:p>
        </p:txBody>
      </p:sp>
    </p:spTree>
    <p:extLst>
      <p:ext uri="{BB962C8B-B14F-4D97-AF65-F5344CB8AC3E}">
        <p14:creationId xmlns:p14="http://schemas.microsoft.com/office/powerpoint/2010/main" val="988324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908400" cy="527284"/>
          </a:xfrm>
        </p:spPr>
        <p:txBody>
          <a:bodyPr>
            <a:noAutofit/>
          </a:bodyPr>
          <a:lstStyle/>
          <a:p>
            <a:r>
              <a:rPr lang="ru-RU" sz="2400"/>
              <a:t>Задание 3 «Синтезировать систему регулирования скорости ДПТ НВ»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41080E6-1396-84D2-C8C7-F95FAC59205F}"/>
              </a:ext>
            </a:extLst>
          </p:cNvPr>
          <p:cNvSpPr txBox="1">
            <a:spLocks/>
          </p:cNvSpPr>
          <p:nvPr/>
        </p:nvSpPr>
        <p:spPr>
          <a:xfrm>
            <a:off x="533400" y="1144501"/>
            <a:ext cx="6955200" cy="330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Уравнение «реального» ПИД регулятора: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F48D663-2744-9D58-D07D-77BEB8988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052721"/>
              </p:ext>
            </p:extLst>
          </p:nvPr>
        </p:nvGraphicFramePr>
        <p:xfrm>
          <a:off x="2517000" y="1477168"/>
          <a:ext cx="4038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38480" imgH="685800" progId="Equation.DSMT4">
                  <p:embed/>
                </p:oleObj>
              </mc:Choice>
              <mc:Fallback>
                <p:oleObj name="Equation" r:id="rId2" imgW="4038480" imgH="68580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AF48D663-2744-9D58-D07D-77BEB8988E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7000" y="1477168"/>
                        <a:ext cx="4038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AE4BDA3-5A17-265C-5D30-3EB3D03C38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45109"/>
              </p:ext>
            </p:extLst>
          </p:nvPr>
        </p:nvGraphicFramePr>
        <p:xfrm>
          <a:off x="1159450" y="2289705"/>
          <a:ext cx="1079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355320" progId="Equation.DSMT4">
                  <p:embed/>
                </p:oleObj>
              </mc:Choice>
              <mc:Fallback>
                <p:oleObj name="Equation" r:id="rId4" imgW="1079280" imgH="3553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AE4BDA3-5A17-265C-5D30-3EB3D03C38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9450" y="2289705"/>
                        <a:ext cx="1079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Объект 2">
            <a:extLst>
              <a:ext uri="{FF2B5EF4-FFF2-40B4-BE49-F238E27FC236}">
                <a16:creationId xmlns:a16="http://schemas.microsoft.com/office/drawing/2014/main" id="{5F380555-E389-5585-F2D1-DB413A5DAF7F}"/>
              </a:ext>
            </a:extLst>
          </p:cNvPr>
          <p:cNvSpPr txBox="1">
            <a:spLocks/>
          </p:cNvSpPr>
          <p:nvPr/>
        </p:nvSpPr>
        <p:spPr>
          <a:xfrm>
            <a:off x="2563100" y="2315104"/>
            <a:ext cx="6228000" cy="33020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настраиваемые коэффициенты регулятора</a:t>
            </a:r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92278E51-B034-5D32-67BC-FB591064B0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918108"/>
              </p:ext>
            </p:extLst>
          </p:nvPr>
        </p:nvGraphicFramePr>
        <p:xfrm>
          <a:off x="1584900" y="2883105"/>
          <a:ext cx="228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330120" progId="Equation.DSMT4">
                  <p:embed/>
                </p:oleObj>
              </mc:Choice>
              <mc:Fallback>
                <p:oleObj name="Equation" r:id="rId6" imgW="228600" imgH="330120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92278E51-B034-5D32-67BC-FB591064B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4900" y="2883105"/>
                        <a:ext cx="228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Объект 2">
            <a:extLst>
              <a:ext uri="{FF2B5EF4-FFF2-40B4-BE49-F238E27FC236}">
                <a16:creationId xmlns:a16="http://schemas.microsoft.com/office/drawing/2014/main" id="{83C9648C-16C3-B1C1-3379-B996582C2504}"/>
              </a:ext>
            </a:extLst>
          </p:cNvPr>
          <p:cNvSpPr txBox="1">
            <a:spLocks/>
          </p:cNvSpPr>
          <p:nvPr/>
        </p:nvSpPr>
        <p:spPr>
          <a:xfrm>
            <a:off x="2563100" y="2790828"/>
            <a:ext cx="6228000" cy="5613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малая постоянная времени, определяющая запаздывание «реального» дифференцирования. Принять равной 0.1 мс</a:t>
            </a:r>
          </a:p>
        </p:txBody>
      </p:sp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AA050E11-2EB2-8BB7-7EC3-9E727347C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182701"/>
              </p:ext>
            </p:extLst>
          </p:nvPr>
        </p:nvGraphicFramePr>
        <p:xfrm>
          <a:off x="612000" y="3544996"/>
          <a:ext cx="1930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30320" imgH="330120" progId="Equation.DSMT4">
                  <p:embed/>
                </p:oleObj>
              </mc:Choice>
              <mc:Fallback>
                <p:oleObj name="Equation" r:id="rId8" imgW="1930320" imgH="330120" progId="Equation.DSMT4">
                  <p:embed/>
                  <p:pic>
                    <p:nvPicPr>
                      <p:cNvPr id="16" name="Объект 15">
                        <a:extLst>
                          <a:ext uri="{FF2B5EF4-FFF2-40B4-BE49-F238E27FC236}">
                            <a16:creationId xmlns:a16="http://schemas.microsoft.com/office/drawing/2014/main" id="{AA050E11-2EB2-8BB7-7EC3-9E727347C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2000" y="3544996"/>
                        <a:ext cx="1930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Объект 2">
            <a:extLst>
              <a:ext uri="{FF2B5EF4-FFF2-40B4-BE49-F238E27FC236}">
                <a16:creationId xmlns:a16="http://schemas.microsoft.com/office/drawing/2014/main" id="{2E6075FD-DF09-AAFE-72B2-6F67BEAA6A96}"/>
              </a:ext>
            </a:extLst>
          </p:cNvPr>
          <p:cNvSpPr txBox="1">
            <a:spLocks/>
          </p:cNvSpPr>
          <p:nvPr/>
        </p:nvSpPr>
        <p:spPr>
          <a:xfrm>
            <a:off x="2563100" y="3544996"/>
            <a:ext cx="6163200" cy="5613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ошибка регулирования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8436DF55-AA03-5ED8-030B-4F8746373017}"/>
              </a:ext>
            </a:extLst>
          </p:cNvPr>
          <p:cNvSpPr txBox="1">
            <a:spLocks/>
          </p:cNvSpPr>
          <p:nvPr/>
        </p:nvSpPr>
        <p:spPr>
          <a:xfrm>
            <a:off x="533400" y="4008020"/>
            <a:ext cx="7998600" cy="7932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Настроить коэффициенты можно подбором, встроенными средствами </a:t>
            </a: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MATLAB, 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методом </a:t>
            </a:r>
            <a:r>
              <a:rPr lang="ru-RU" dirty="0" err="1">
                <a:solidFill>
                  <a:srgbClr val="2C2D2E"/>
                </a:solidFill>
                <a:latin typeface="Golos Text" panose="020B0503020202020204"/>
              </a:rPr>
              <a:t>Циглера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-Николса (</a:t>
            </a:r>
            <a:r>
              <a:rPr lang="en-US" dirty="0">
                <a:solidFill>
                  <a:srgbClr val="2C2D2E"/>
                </a:solidFill>
                <a:latin typeface="Golos Text" panose="020B0503020202020204"/>
                <a:hlinkClick r:id="rId10"/>
              </a:rPr>
              <a:t>https://microtechnics.ru/nastrojka-pid-regulyatora-metod-cziglera-nikolsa/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2597435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908400" cy="527284"/>
          </a:xfrm>
        </p:spPr>
        <p:txBody>
          <a:bodyPr>
            <a:noAutofit/>
          </a:bodyPr>
          <a:lstStyle/>
          <a:p>
            <a:r>
              <a:rPr lang="ru-RU" sz="2400"/>
              <a:t>Структура системы управления с ПИД - регулятором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F13E5E-D43F-A007-8D7D-AFBD6CC6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38953"/>
            <a:ext cx="7380000" cy="17763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A4FB0E-4C42-027E-353A-403251F0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45" y="3107173"/>
            <a:ext cx="2146017" cy="15086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8A1F97F-2DA6-088B-1958-C749DCD8C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51" y="3012300"/>
            <a:ext cx="2241412" cy="1585577"/>
          </a:xfrm>
          <a:prstGeom prst="rect">
            <a:avLst/>
          </a:prstGeom>
        </p:spPr>
      </p:pic>
      <p:cxnSp>
        <p:nvCxnSpPr>
          <p:cNvPr id="11" name="Соединитель: изогнутый 10">
            <a:extLst>
              <a:ext uri="{FF2B5EF4-FFF2-40B4-BE49-F238E27FC236}">
                <a16:creationId xmlns:a16="http://schemas.microsoft.com/office/drawing/2014/main" id="{03D6D649-38DD-337E-A566-7DABB5F1F67D}"/>
              </a:ext>
            </a:extLst>
          </p:cNvPr>
          <p:cNvCxnSpPr>
            <a:cxnSpLocks/>
            <a:endCxn id="6" idx="0"/>
          </p:cNvCxnSpPr>
          <p:nvPr/>
        </p:nvCxnSpPr>
        <p:spPr>
          <a:xfrm rot="16200000" flipH="1">
            <a:off x="3570440" y="2355159"/>
            <a:ext cx="896774" cy="6072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: изогнутый 11">
            <a:extLst>
              <a:ext uri="{FF2B5EF4-FFF2-40B4-BE49-F238E27FC236}">
                <a16:creationId xmlns:a16="http://schemas.microsoft.com/office/drawing/2014/main" id="{8D68FC63-013A-9361-E73C-8317814E6A0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148000" y="2131200"/>
            <a:ext cx="1668657" cy="88110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4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908400" cy="527284"/>
          </a:xfrm>
        </p:spPr>
        <p:txBody>
          <a:bodyPr>
            <a:noAutofit/>
          </a:bodyPr>
          <a:lstStyle/>
          <a:p>
            <a:r>
              <a:rPr lang="ru-RU" sz="2400" dirty="0"/>
              <a:t>Варианты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24D9C7-88D4-D96C-259C-5BCD057E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9" y="1220563"/>
            <a:ext cx="5014395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9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Задание 1 «Исследование статических характеристик электропривода с ДПТ НВ»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E52B9B-892D-330C-F3E8-070B5C827929}"/>
              </a:ext>
            </a:extLst>
          </p:cNvPr>
          <p:cNvSpPr txBox="1">
            <a:spLocks/>
          </p:cNvSpPr>
          <p:nvPr/>
        </p:nvSpPr>
        <p:spPr>
          <a:xfrm>
            <a:off x="2839375" y="1762641"/>
            <a:ext cx="4043825" cy="358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активное сопротивление обмотки якоря </a:t>
            </a:r>
            <a:endParaRPr lang="ru-RU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FE38795-7DF1-E37F-E812-59EC58FBF26D}"/>
              </a:ext>
            </a:extLst>
          </p:cNvPr>
          <p:cNvSpPr txBox="1">
            <a:spLocks/>
          </p:cNvSpPr>
          <p:nvPr/>
        </p:nvSpPr>
        <p:spPr>
          <a:xfrm>
            <a:off x="529201" y="1199837"/>
            <a:ext cx="6152400" cy="460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>
                <a:solidFill>
                  <a:srgbClr val="2C2D2E"/>
                </a:solidFill>
                <a:latin typeface="Golos Text" panose="020B0503020202020204"/>
              </a:rPr>
              <a:t>Исходные данные:</a:t>
            </a:r>
            <a:endParaRPr lang="ru-RU" sz="200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8D1C6A1-A16E-090C-35BF-8D811364CAC9}"/>
              </a:ext>
            </a:extLst>
          </p:cNvPr>
          <p:cNvSpPr txBox="1">
            <a:spLocks/>
          </p:cNvSpPr>
          <p:nvPr/>
        </p:nvSpPr>
        <p:spPr>
          <a:xfrm>
            <a:off x="2839374" y="2207199"/>
            <a:ext cx="3763025" cy="358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индуктивность обмотки якоря </a:t>
            </a:r>
            <a:endParaRPr lang="ru-RU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8F3D130-837D-DFBC-9DD0-A0A8936D31A2}"/>
              </a:ext>
            </a:extLst>
          </p:cNvPr>
          <p:cNvSpPr txBox="1">
            <a:spLocks/>
          </p:cNvSpPr>
          <p:nvPr/>
        </p:nvSpPr>
        <p:spPr>
          <a:xfrm>
            <a:off x="2839374" y="2636675"/>
            <a:ext cx="3763025" cy="358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 b="1">
                <a:solidFill>
                  <a:srgbClr val="2C2D2E"/>
                </a:solidFill>
                <a:latin typeface="Golos Text" panose="020B0503020202020204"/>
              </a:rPr>
              <a:t>номинальное потокосцепление</a:t>
            </a:r>
            <a:endParaRPr lang="ru-RU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4761CCB7-CA94-B80E-E831-7737961BB391}"/>
              </a:ext>
            </a:extLst>
          </p:cNvPr>
          <p:cNvSpPr txBox="1">
            <a:spLocks/>
          </p:cNvSpPr>
          <p:nvPr/>
        </p:nvSpPr>
        <p:spPr>
          <a:xfrm>
            <a:off x="2839373" y="3112407"/>
            <a:ext cx="3763025" cy="358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номинальное напряжение</a:t>
            </a:r>
            <a:endParaRPr lang="ru-RU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E627E34-69A9-984C-7509-9F352A3694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843812"/>
              </p:ext>
            </p:extLst>
          </p:nvPr>
        </p:nvGraphicFramePr>
        <p:xfrm>
          <a:off x="2286363" y="1762641"/>
          <a:ext cx="279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9360" imgH="330120" progId="Equation.DSMT4">
                  <p:embed/>
                </p:oleObj>
              </mc:Choice>
              <mc:Fallback>
                <p:oleObj name="Equation" r:id="rId2" imgW="279360" imgH="33012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E627E34-69A9-984C-7509-9F352A3694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6363" y="1762641"/>
                        <a:ext cx="279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CA50A9D-EE5A-1E5B-B1EE-D1649BDCE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1081"/>
              </p:ext>
            </p:extLst>
          </p:nvPr>
        </p:nvGraphicFramePr>
        <p:xfrm>
          <a:off x="2292350" y="2220913"/>
          <a:ext cx="266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400" imgH="330120" progId="Equation.DSMT4">
                  <p:embed/>
                </p:oleObj>
              </mc:Choice>
              <mc:Fallback>
                <p:oleObj name="Equation" r:id="rId4" imgW="266400" imgH="33012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6CA50A9D-EE5A-1E5B-B1EE-D1649BDCE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2350" y="2220913"/>
                        <a:ext cx="266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49C0D7C-F4C4-53A7-6C84-AC603155F7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823995"/>
              </p:ext>
            </p:extLst>
          </p:nvPr>
        </p:nvGraphicFramePr>
        <p:xfrm>
          <a:off x="2286363" y="2646648"/>
          <a:ext cx="520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0560" imgH="330120" progId="Equation.DSMT4">
                  <p:embed/>
                </p:oleObj>
              </mc:Choice>
              <mc:Fallback>
                <p:oleObj name="Equation" r:id="rId6" imgW="520560" imgH="33012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249C0D7C-F4C4-53A7-6C84-AC603155F7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6363" y="2646648"/>
                        <a:ext cx="520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81207E79-8DAC-892C-EA6A-F44E618664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685735"/>
              </p:ext>
            </p:extLst>
          </p:nvPr>
        </p:nvGraphicFramePr>
        <p:xfrm>
          <a:off x="2300288" y="3079750"/>
          <a:ext cx="482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82400" imgH="330120" progId="Equation.DSMT4">
                  <p:embed/>
                </p:oleObj>
              </mc:Choice>
              <mc:Fallback>
                <p:oleObj name="Equation" r:id="rId8" imgW="482400" imgH="33012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81207E79-8DAC-892C-EA6A-F44E618664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0288" y="3079750"/>
                        <a:ext cx="482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Объект 2">
            <a:extLst>
              <a:ext uri="{FF2B5EF4-FFF2-40B4-BE49-F238E27FC236}">
                <a16:creationId xmlns:a16="http://schemas.microsoft.com/office/drawing/2014/main" id="{BE874FE2-716E-6560-C019-6734568FAD7E}"/>
              </a:ext>
            </a:extLst>
          </p:cNvPr>
          <p:cNvSpPr txBox="1">
            <a:spLocks/>
          </p:cNvSpPr>
          <p:nvPr/>
        </p:nvSpPr>
        <p:spPr>
          <a:xfrm>
            <a:off x="2839373" y="3666822"/>
            <a:ext cx="3763025" cy="358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номинальный момент</a:t>
            </a:r>
            <a:endParaRPr lang="ru-RU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DBCF8440-8850-7314-6647-654FE6BA8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299811"/>
              </p:ext>
            </p:extLst>
          </p:nvPr>
        </p:nvGraphicFramePr>
        <p:xfrm>
          <a:off x="2268538" y="3633788"/>
          <a:ext cx="546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45760" imgH="330120" progId="Equation.DSMT4">
                  <p:embed/>
                </p:oleObj>
              </mc:Choice>
              <mc:Fallback>
                <p:oleObj name="Equation" r:id="rId10" imgW="545760" imgH="33012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DBCF8440-8850-7314-6647-654FE6BA8A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68538" y="3633788"/>
                        <a:ext cx="546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Объект 2">
            <a:extLst>
              <a:ext uri="{FF2B5EF4-FFF2-40B4-BE49-F238E27FC236}">
                <a16:creationId xmlns:a16="http://schemas.microsoft.com/office/drawing/2014/main" id="{0F20914A-C847-673C-6B86-72FD23744102}"/>
              </a:ext>
            </a:extLst>
          </p:cNvPr>
          <p:cNvSpPr txBox="1">
            <a:spLocks/>
          </p:cNvSpPr>
          <p:nvPr/>
        </p:nvSpPr>
        <p:spPr>
          <a:xfrm>
            <a:off x="2814638" y="4202451"/>
            <a:ext cx="3763025" cy="358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>
                <a:solidFill>
                  <a:srgbClr val="2C2D2E"/>
                </a:solidFill>
                <a:latin typeface="Golos Text" panose="020B0503020202020204"/>
              </a:rPr>
              <a:t>- </a:t>
            </a:r>
            <a:r>
              <a:rPr lang="ru-RU" b="1">
                <a:solidFill>
                  <a:srgbClr val="2C2D2E"/>
                </a:solidFill>
                <a:latin typeface="Golos Text" panose="020B0503020202020204"/>
              </a:rPr>
              <a:t>момент инерции вала</a:t>
            </a:r>
            <a:endParaRPr lang="ru-RU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1056797-3943-BB8C-C207-EC6CF13BE9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108793"/>
              </p:ext>
            </p:extLst>
          </p:nvPr>
        </p:nvGraphicFramePr>
        <p:xfrm>
          <a:off x="2355850" y="422087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3040" imgH="241200" progId="Equation.DSMT4">
                  <p:embed/>
                </p:oleObj>
              </mc:Choice>
              <mc:Fallback>
                <p:oleObj name="Equation" r:id="rId12" imgW="203040" imgH="24120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31056797-3943-BB8C-C207-EC6CF13BE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55850" y="4220873"/>
                        <a:ext cx="203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029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внимание!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3529374" y="4520801"/>
            <a:ext cx="20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amamatov@itmo.ru</a:t>
            </a:r>
            <a:endParaRPr lang="ru-RU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>
            <a:extLst>
              <a:ext uri="{FF2B5EF4-FFF2-40B4-BE49-F238E27FC236}">
                <a16:creationId xmlns:a16="http://schemas.microsoft.com/office/drawing/2014/main" id="{8FEE9D2F-78AA-F020-23DE-3F75F7C7BDE4}"/>
              </a:ext>
            </a:extLst>
          </p:cNvPr>
          <p:cNvSpPr txBox="1">
            <a:spLocks/>
          </p:cNvSpPr>
          <p:nvPr/>
        </p:nvSpPr>
        <p:spPr>
          <a:xfrm>
            <a:off x="386577" y="1197166"/>
            <a:ext cx="4459024" cy="460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>
                <a:solidFill>
                  <a:srgbClr val="2C2D2E"/>
                </a:solidFill>
                <a:latin typeface="Golos Text" panose="020B0503020202020204"/>
              </a:rPr>
              <a:t>Механическая характеристика</a:t>
            </a:r>
            <a:r>
              <a:rPr lang="ru-RU" sz="2000">
                <a:solidFill>
                  <a:srgbClr val="2C2D2E"/>
                </a:solidFill>
                <a:latin typeface="Golos Text" panose="020B0503020202020204"/>
              </a:rPr>
              <a:t> </a:t>
            </a:r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2C2AC53D-64DE-61F4-5617-74F7A4484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283239"/>
              </p:ext>
            </p:extLst>
          </p:nvPr>
        </p:nvGraphicFramePr>
        <p:xfrm>
          <a:off x="3143937" y="1657816"/>
          <a:ext cx="2895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480" imgH="609480" progId="Equation.DSMT4">
                  <p:embed/>
                </p:oleObj>
              </mc:Choice>
              <mc:Fallback>
                <p:oleObj name="Equation" r:id="rId2" imgW="2895480" imgH="609480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2C2AC53D-64DE-61F4-5617-74F7A44846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3937" y="1657816"/>
                        <a:ext cx="28956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Объект 2">
            <a:extLst>
              <a:ext uri="{FF2B5EF4-FFF2-40B4-BE49-F238E27FC236}">
                <a16:creationId xmlns:a16="http://schemas.microsoft.com/office/drawing/2014/main" id="{E3FD1066-7DFA-3ACE-2904-F2204FE35838}"/>
              </a:ext>
            </a:extLst>
          </p:cNvPr>
          <p:cNvSpPr txBox="1">
            <a:spLocks/>
          </p:cNvSpPr>
          <p:nvPr/>
        </p:nvSpPr>
        <p:spPr>
          <a:xfrm>
            <a:off x="523281" y="2529284"/>
            <a:ext cx="7526223" cy="799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a)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Построить семейство механических характеристик    при регулировании напряжения питания: с</a:t>
            </a:r>
            <a:endParaRPr lang="ru-RU" sz="16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793DDF33-22E9-3F5F-0EDB-5C415A90EE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933291"/>
              </p:ext>
            </p:extLst>
          </p:nvPr>
        </p:nvGraphicFramePr>
        <p:xfrm>
          <a:off x="6859487" y="2572751"/>
          <a:ext cx="558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58720" imgH="304560" progId="Equation.DSMT4">
                  <p:embed/>
                </p:oleObj>
              </mc:Choice>
              <mc:Fallback>
                <p:oleObj name="Equation" r:id="rId4" imgW="558720" imgH="304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793DDF33-22E9-3F5F-0EDB-5C415A90EE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9487" y="2572751"/>
                        <a:ext cx="558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3C6895B-9B02-682D-E88E-23648EE40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717892"/>
              </p:ext>
            </p:extLst>
          </p:nvPr>
        </p:nvGraphicFramePr>
        <p:xfrm>
          <a:off x="4595346" y="2830287"/>
          <a:ext cx="345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54200" imgH="279360" progId="Equation.DSMT4">
                  <p:embed/>
                </p:oleObj>
              </mc:Choice>
              <mc:Fallback>
                <p:oleObj name="Equation" r:id="rId6" imgW="3454200" imgH="2793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3C6895B-9B02-682D-E88E-23648EE40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5346" y="2830287"/>
                        <a:ext cx="345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Объект 2">
            <a:extLst>
              <a:ext uri="{FF2B5EF4-FFF2-40B4-BE49-F238E27FC236}">
                <a16:creationId xmlns:a16="http://schemas.microsoft.com/office/drawing/2014/main" id="{D5EBA157-1F38-58F5-7C67-8D0537014BBE}"/>
              </a:ext>
            </a:extLst>
          </p:cNvPr>
          <p:cNvSpPr txBox="1">
            <a:spLocks/>
          </p:cNvSpPr>
          <p:nvPr/>
        </p:nvSpPr>
        <p:spPr>
          <a:xfrm>
            <a:off x="532500" y="3240242"/>
            <a:ext cx="7596300" cy="799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б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Построить семейство регулировочных характеристик    при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изменении напряжения питания                         и следующих моментах нагрузки:</a:t>
            </a:r>
            <a:endParaRPr lang="ru-RU" sz="16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D1ED5DB0-E52F-14D9-8D9B-597C3611F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706891"/>
              </p:ext>
            </p:extLst>
          </p:nvPr>
        </p:nvGraphicFramePr>
        <p:xfrm>
          <a:off x="7027582" y="3290274"/>
          <a:ext cx="508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7960" imgH="304560" progId="Equation.DSMT4">
                  <p:embed/>
                </p:oleObj>
              </mc:Choice>
              <mc:Fallback>
                <p:oleObj name="Equation" r:id="rId8" imgW="507960" imgH="304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D1ED5DB0-E52F-14D9-8D9B-597C3611F2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27582" y="3290274"/>
                        <a:ext cx="508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98620866-CB92-840B-805C-532CEF81F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806291"/>
              </p:ext>
            </p:extLst>
          </p:nvPr>
        </p:nvGraphicFramePr>
        <p:xfrm>
          <a:off x="4109001" y="3532222"/>
          <a:ext cx="1473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73120" imgH="304560" progId="Equation.DSMT4">
                  <p:embed/>
                </p:oleObj>
              </mc:Choice>
              <mc:Fallback>
                <p:oleObj name="Equation" r:id="rId10" imgW="1473120" imgH="3045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98620866-CB92-840B-805C-532CEF81F7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09001" y="3532222"/>
                        <a:ext cx="1473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1016D0D5-3DB7-7E15-26EC-E2C2C31E6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28777"/>
              </p:ext>
            </p:extLst>
          </p:nvPr>
        </p:nvGraphicFramePr>
        <p:xfrm>
          <a:off x="1664251" y="3794643"/>
          <a:ext cx="4889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89160" imgH="279360" progId="Equation.DSMT4">
                  <p:embed/>
                </p:oleObj>
              </mc:Choice>
              <mc:Fallback>
                <p:oleObj name="Equation" r:id="rId12" imgW="4889160" imgH="27936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1016D0D5-3DB7-7E15-26EC-E2C2C31E6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64251" y="3794643"/>
                        <a:ext cx="4889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E9712B82-8157-6A2C-915B-757FB2FD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Autofit/>
          </a:bodyPr>
          <a:lstStyle/>
          <a:p>
            <a:r>
              <a:rPr lang="ru-RU" sz="2400"/>
              <a:t>Задание 1 «Исследование статических характеристик электропривода с ДПТ НВ»</a:t>
            </a:r>
          </a:p>
        </p:txBody>
      </p:sp>
    </p:spTree>
    <p:extLst>
      <p:ext uri="{BB962C8B-B14F-4D97-AF65-F5344CB8AC3E}">
        <p14:creationId xmlns:p14="http://schemas.microsoft.com/office/powerpoint/2010/main" val="95792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бъект 2">
            <a:extLst>
              <a:ext uri="{FF2B5EF4-FFF2-40B4-BE49-F238E27FC236}">
                <a16:creationId xmlns:a16="http://schemas.microsoft.com/office/drawing/2014/main" id="{E3FD1066-7DFA-3ACE-2904-F2204FE35838}"/>
              </a:ext>
            </a:extLst>
          </p:cNvPr>
          <p:cNvSpPr txBox="1">
            <a:spLocks/>
          </p:cNvSpPr>
          <p:nvPr/>
        </p:nvSpPr>
        <p:spPr>
          <a:xfrm>
            <a:off x="544881" y="1420484"/>
            <a:ext cx="7526223" cy="799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в</a:t>
            </a:r>
            <a:r>
              <a:rPr lang="en-US" sz="1600" b="1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Построить семейство механических характеристик    при регулировании магнитного потока: </a:t>
            </a:r>
            <a:endParaRPr lang="ru-RU" sz="160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793DDF33-22E9-3F5F-0EDB-5C415A90EE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616483"/>
              </p:ext>
            </p:extLst>
          </p:nvPr>
        </p:nvGraphicFramePr>
        <p:xfrm>
          <a:off x="6881087" y="1463951"/>
          <a:ext cx="558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58720" imgH="304560" progId="Equation.DSMT4">
                  <p:embed/>
                </p:oleObj>
              </mc:Choice>
              <mc:Fallback>
                <p:oleObj name="Equation" r:id="rId2" imgW="558720" imgH="304560" progId="Equation.DSMT4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793DDF33-22E9-3F5F-0EDB-5C415A90EE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81087" y="1463951"/>
                        <a:ext cx="558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D3C6895B-9B02-682D-E88E-23648EE403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369268"/>
              </p:ext>
            </p:extLst>
          </p:nvPr>
        </p:nvGraphicFramePr>
        <p:xfrm>
          <a:off x="4307992" y="1731513"/>
          <a:ext cx="3606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06480" imgH="279360" progId="Equation.DSMT4">
                  <p:embed/>
                </p:oleObj>
              </mc:Choice>
              <mc:Fallback>
                <p:oleObj name="Equation" r:id="rId4" imgW="3606480" imgH="27936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D3C6895B-9B02-682D-E88E-23648EE40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7992" y="1731513"/>
                        <a:ext cx="3606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Объект 2">
            <a:extLst>
              <a:ext uri="{FF2B5EF4-FFF2-40B4-BE49-F238E27FC236}">
                <a16:creationId xmlns:a16="http://schemas.microsoft.com/office/drawing/2014/main" id="{D5EBA157-1F38-58F5-7C67-8D0537014BBE}"/>
              </a:ext>
            </a:extLst>
          </p:cNvPr>
          <p:cNvSpPr txBox="1">
            <a:spLocks/>
          </p:cNvSpPr>
          <p:nvPr/>
        </p:nvSpPr>
        <p:spPr>
          <a:xfrm>
            <a:off x="554100" y="2131442"/>
            <a:ext cx="7596300" cy="799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г</a:t>
            </a:r>
            <a:r>
              <a:rPr lang="en-US" sz="1600" b="1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Построить семейство регулировочных характеристик     при</a:t>
            </a:r>
            <a:r>
              <a:rPr lang="en-US" sz="1600" b="1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изменении потокосцепления                         и следующих моментах нагрузки:</a:t>
            </a:r>
            <a:endParaRPr lang="ru-RU" sz="160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D1ED5DB0-E52F-14D9-8D9B-597C3611F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693656"/>
              </p:ext>
            </p:extLst>
          </p:nvPr>
        </p:nvGraphicFramePr>
        <p:xfrm>
          <a:off x="7042150" y="2181225"/>
          <a:ext cx="520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0560" imgH="304560" progId="Equation.DSMT4">
                  <p:embed/>
                </p:oleObj>
              </mc:Choice>
              <mc:Fallback>
                <p:oleObj name="Equation" r:id="rId6" imgW="520560" imgH="30456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D1ED5DB0-E52F-14D9-8D9B-597C3611F2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42150" y="2181225"/>
                        <a:ext cx="5207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98620866-CB92-840B-805C-532CEF81F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76354"/>
              </p:ext>
            </p:extLst>
          </p:nvPr>
        </p:nvGraphicFramePr>
        <p:xfrm>
          <a:off x="3730625" y="2413000"/>
          <a:ext cx="1549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49080" imgH="304560" progId="Equation.DSMT4">
                  <p:embed/>
                </p:oleObj>
              </mc:Choice>
              <mc:Fallback>
                <p:oleObj name="Equation" r:id="rId8" imgW="1549080" imgH="30456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98620866-CB92-840B-805C-532CEF81F7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0625" y="2413000"/>
                        <a:ext cx="1549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1016D0D5-3DB7-7E15-26EC-E2C2C31E6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087651"/>
              </p:ext>
            </p:extLst>
          </p:nvPr>
        </p:nvGraphicFramePr>
        <p:xfrm>
          <a:off x="1685851" y="2685843"/>
          <a:ext cx="4889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889160" imgH="279360" progId="Equation.DSMT4">
                  <p:embed/>
                </p:oleObj>
              </mc:Choice>
              <mc:Fallback>
                <p:oleObj name="Equation" r:id="rId10" imgW="4889160" imgH="27936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1016D0D5-3DB7-7E15-26EC-E2C2C31E61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85851" y="2685843"/>
                        <a:ext cx="4889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бъект 2">
            <a:extLst>
              <a:ext uri="{FF2B5EF4-FFF2-40B4-BE49-F238E27FC236}">
                <a16:creationId xmlns:a16="http://schemas.microsoft.com/office/drawing/2014/main" id="{D60AC665-8776-5F39-2543-CD48BB300352}"/>
              </a:ext>
            </a:extLst>
          </p:cNvPr>
          <p:cNvSpPr txBox="1">
            <a:spLocks/>
          </p:cNvSpPr>
          <p:nvPr/>
        </p:nvSpPr>
        <p:spPr>
          <a:xfrm>
            <a:off x="554100" y="3134380"/>
            <a:ext cx="7526223" cy="799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д</a:t>
            </a:r>
            <a:r>
              <a:rPr lang="en-US" sz="1600" b="1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Построить семейство механических характеристик    при регулировании сопротивления якоря: </a:t>
            </a:r>
            <a:endParaRPr lang="ru-RU" sz="160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567D519-FA4D-FD28-4A2E-053BD69A7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616483"/>
              </p:ext>
            </p:extLst>
          </p:nvPr>
        </p:nvGraphicFramePr>
        <p:xfrm>
          <a:off x="6890306" y="3177847"/>
          <a:ext cx="558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58720" imgH="304560" progId="Equation.DSMT4">
                  <p:embed/>
                </p:oleObj>
              </mc:Choice>
              <mc:Fallback>
                <p:oleObj name="Equation" r:id="rId2" imgW="558720" imgH="30456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567D519-FA4D-FD28-4A2E-053BD69A7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90306" y="3177847"/>
                        <a:ext cx="558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E40BEE5-397D-A6FC-8ED4-E4FA80FAD3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452653"/>
              </p:ext>
            </p:extLst>
          </p:nvPr>
        </p:nvGraphicFramePr>
        <p:xfrm>
          <a:off x="4572000" y="3434728"/>
          <a:ext cx="1930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30320" imgH="279360" progId="Equation.DSMT4">
                  <p:embed/>
                </p:oleObj>
              </mc:Choice>
              <mc:Fallback>
                <p:oleObj name="Equation" r:id="rId12" imgW="1930320" imgH="2793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3E40BEE5-397D-A6FC-8ED4-E4FA80FAD3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72000" y="3434728"/>
                        <a:ext cx="1930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>
            <a:extLst>
              <a:ext uri="{FF2B5EF4-FFF2-40B4-BE49-F238E27FC236}">
                <a16:creationId xmlns:a16="http://schemas.microsoft.com/office/drawing/2014/main" id="{2DF4E77D-CF46-3268-AFE1-E52FA544EC4D}"/>
              </a:ext>
            </a:extLst>
          </p:cNvPr>
          <p:cNvSpPr txBox="1">
            <a:spLocks/>
          </p:cNvSpPr>
          <p:nvPr/>
        </p:nvSpPr>
        <p:spPr>
          <a:xfrm>
            <a:off x="563319" y="3845338"/>
            <a:ext cx="7596300" cy="799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е</a:t>
            </a:r>
            <a:r>
              <a:rPr lang="en-US" sz="1600" b="1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Построить семейство регулировочных характеристик    при</a:t>
            </a:r>
            <a:r>
              <a:rPr lang="en-US" sz="1600" b="1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изменении сопротивления якоря                         и следующих моментах нагрузки:</a:t>
            </a:r>
            <a:endParaRPr lang="ru-RU" sz="160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90EA504E-936E-DFFF-3CCC-CEE7AF8D7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519096"/>
              </p:ext>
            </p:extLst>
          </p:nvPr>
        </p:nvGraphicFramePr>
        <p:xfrm>
          <a:off x="7089775" y="3895725"/>
          <a:ext cx="444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44240" imgH="304560" progId="Equation.DSMT4">
                  <p:embed/>
                </p:oleObj>
              </mc:Choice>
              <mc:Fallback>
                <p:oleObj name="Equation" r:id="rId14" imgW="444240" imgH="3045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90EA504E-936E-DFFF-3CCC-CEE7AF8D7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89775" y="3895725"/>
                        <a:ext cx="444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147BEC1-67F3-284B-7246-0321CC374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200752"/>
              </p:ext>
            </p:extLst>
          </p:nvPr>
        </p:nvGraphicFramePr>
        <p:xfrm>
          <a:off x="4292600" y="4137025"/>
          <a:ext cx="1168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168200" imgH="304560" progId="Equation.DSMT4">
                  <p:embed/>
                </p:oleObj>
              </mc:Choice>
              <mc:Fallback>
                <p:oleObj name="Equation" r:id="rId16" imgW="1168200" imgH="30456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D147BEC1-67F3-284B-7246-0321CC3743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292600" y="4137025"/>
                        <a:ext cx="1168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0692561B-BB2F-979E-CECA-A4FAE77752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087651"/>
              </p:ext>
            </p:extLst>
          </p:nvPr>
        </p:nvGraphicFramePr>
        <p:xfrm>
          <a:off x="1695070" y="4399739"/>
          <a:ext cx="4889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889160" imgH="279360" progId="Equation.DSMT4">
                  <p:embed/>
                </p:oleObj>
              </mc:Choice>
              <mc:Fallback>
                <p:oleObj name="Equation" r:id="rId10" imgW="4889160" imgH="2793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0692561B-BB2F-979E-CECA-A4FAE77752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95070" y="4399739"/>
                        <a:ext cx="4889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EB0D841-66C8-9C2E-3114-53093F64A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Autofit/>
          </a:bodyPr>
          <a:lstStyle/>
          <a:p>
            <a:r>
              <a:rPr lang="ru-RU" sz="2400"/>
              <a:t>Задание 1 «Исследование статических характеристик электропривода с ДПТ НВ»</a:t>
            </a:r>
          </a:p>
        </p:txBody>
      </p:sp>
    </p:spTree>
    <p:extLst>
      <p:ext uri="{BB962C8B-B14F-4D97-AF65-F5344CB8AC3E}">
        <p14:creationId xmlns:p14="http://schemas.microsoft.com/office/powerpoint/2010/main" val="193501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бъект 2">
            <a:extLst>
              <a:ext uri="{FF2B5EF4-FFF2-40B4-BE49-F238E27FC236}">
                <a16:creationId xmlns:a16="http://schemas.microsoft.com/office/drawing/2014/main" id="{E3FD1066-7DFA-3ACE-2904-F2204FE35838}"/>
              </a:ext>
            </a:extLst>
          </p:cNvPr>
          <p:cNvSpPr txBox="1">
            <a:spLocks/>
          </p:cNvSpPr>
          <p:nvPr/>
        </p:nvSpPr>
        <p:spPr>
          <a:xfrm>
            <a:off x="489549" y="2174582"/>
            <a:ext cx="8168400" cy="799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Чтобы построить кривую механической характеристики фиксируем регулируемый параметр (напряжение, потокосцепление или сопротивление) на каком-либо значении и варьируем значение момента.</a:t>
            </a:r>
            <a:endParaRPr lang="ru-RU" sz="160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EB0D841-66C8-9C2E-3114-53093F64A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Autofit/>
          </a:bodyPr>
          <a:lstStyle/>
          <a:p>
            <a:r>
              <a:rPr lang="ru-RU" sz="2400"/>
              <a:t>Задание 1 «Исследование статических характеристик электропривода с ДПТ НВ»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2BEBF282-F9E1-40BF-15B7-1D77DA55E1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189484"/>
              </p:ext>
            </p:extLst>
          </p:nvPr>
        </p:nvGraphicFramePr>
        <p:xfrm>
          <a:off x="3123199" y="1286074"/>
          <a:ext cx="2895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696" imgH="609862" progId="Equation.DSMT4">
                  <p:embed/>
                </p:oleObj>
              </mc:Choice>
              <mc:Fallback>
                <p:oleObj name="Equation" r:id="rId2" imgW="2895696" imgH="609862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2BEBF282-F9E1-40BF-15B7-1D77DA55E1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3199" y="1286074"/>
                        <a:ext cx="28956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Объект 2">
            <a:extLst>
              <a:ext uri="{FF2B5EF4-FFF2-40B4-BE49-F238E27FC236}">
                <a16:creationId xmlns:a16="http://schemas.microsoft.com/office/drawing/2014/main" id="{BD828455-D4C9-B28B-CFA4-25C5D3E0821A}"/>
              </a:ext>
            </a:extLst>
          </p:cNvPr>
          <p:cNvSpPr txBox="1">
            <a:spLocks/>
          </p:cNvSpPr>
          <p:nvPr/>
        </p:nvSpPr>
        <p:spPr>
          <a:xfrm>
            <a:off x="489549" y="3261883"/>
            <a:ext cx="8168400" cy="799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>
                <a:solidFill>
                  <a:srgbClr val="2C2D2E"/>
                </a:solidFill>
                <a:latin typeface="Golos Text" panose="020B0503020202020204"/>
              </a:rPr>
              <a:t>Чтобы построить кривую регулировочной характеристики фиксируем значение момента на каком-либо значении и варьируем регулируемый параметр (напряжение, потокосцепление или сопротивление).</a:t>
            </a:r>
            <a:endParaRPr lang="ru-RU" sz="1600">
              <a:solidFill>
                <a:srgbClr val="2C2D2E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897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Задание 2 «Исследование динамических характеристик электропривода с ДПТ НВ»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FE38795-7DF1-E37F-E812-59EC58FBF26D}"/>
              </a:ext>
            </a:extLst>
          </p:cNvPr>
          <p:cNvSpPr txBox="1">
            <a:spLocks/>
          </p:cNvSpPr>
          <p:nvPr/>
        </p:nvSpPr>
        <p:spPr>
          <a:xfrm>
            <a:off x="529201" y="1199837"/>
            <a:ext cx="6152400" cy="460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>
                <a:solidFill>
                  <a:srgbClr val="2C2D2E"/>
                </a:solidFill>
                <a:latin typeface="Golos Text" panose="020B0503020202020204"/>
              </a:rPr>
              <a:t>Динамическая модель ДПТ НВ :</a:t>
            </a:r>
            <a:endParaRPr lang="ru-RU" sz="200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2E1EE3F-E070-F1D4-C83C-4B327B38A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611067"/>
              </p:ext>
            </p:extLst>
          </p:nvPr>
        </p:nvGraphicFramePr>
        <p:xfrm>
          <a:off x="2770338" y="1782625"/>
          <a:ext cx="35941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93880" imgH="1422360" progId="Equation.DSMT4">
                  <p:embed/>
                </p:oleObj>
              </mc:Choice>
              <mc:Fallback>
                <p:oleObj name="Equation" r:id="rId2" imgW="3593880" imgH="14223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E2E1EE3F-E070-F1D4-C83C-4B327B38AB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70338" y="1782625"/>
                        <a:ext cx="35941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Объект 2">
            <a:extLst>
              <a:ext uri="{FF2B5EF4-FFF2-40B4-BE49-F238E27FC236}">
                <a16:creationId xmlns:a16="http://schemas.microsoft.com/office/drawing/2014/main" id="{43C5F614-60A5-07CB-15BA-40923EC95BA4}"/>
              </a:ext>
            </a:extLst>
          </p:cNvPr>
          <p:cNvSpPr txBox="1">
            <a:spLocks/>
          </p:cNvSpPr>
          <p:nvPr/>
        </p:nvSpPr>
        <p:spPr>
          <a:xfrm>
            <a:off x="619275" y="3295413"/>
            <a:ext cx="7526223" cy="1407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а)	Рассчитать передаточную функцию от </a:t>
            </a:r>
            <a:r>
              <a:rPr lang="ru-RU" sz="1600" b="1" dirty="0">
                <a:solidFill>
                  <a:srgbClr val="FF0000"/>
                </a:solidFill>
                <a:latin typeface="Golos Text" panose="020B0503020202020204"/>
              </a:rPr>
              <a:t>напряжения якоря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 к </a:t>
            </a:r>
            <a:r>
              <a:rPr lang="ru-RU" sz="1600" b="1" dirty="0">
                <a:solidFill>
                  <a:srgbClr val="FF0000"/>
                </a:solidFill>
                <a:latin typeface="Golos Text" panose="020B0503020202020204"/>
              </a:rPr>
              <a:t>скорости вращения двигателя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.</a:t>
            </a:r>
          </a:p>
          <a:p>
            <a:pPr algn="just"/>
            <a:endParaRPr lang="ru-RU" sz="1600" b="1" dirty="0">
              <a:solidFill>
                <a:srgbClr val="2C2D2E"/>
              </a:solidFill>
              <a:latin typeface="Golos Text" panose="020B0503020202020204"/>
            </a:endParaRPr>
          </a:p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б)	Получить аналитическое выражение для корней характеристического уравнения.</a:t>
            </a:r>
            <a:endParaRPr lang="ru-RU" sz="1600" dirty="0">
              <a:solidFill>
                <a:srgbClr val="2C2D2E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4430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Задание 2 «Исследование динамических характеристик электропривода с ДПТ НВ»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43C5F614-60A5-07CB-15BA-40923EC95BA4}"/>
              </a:ext>
            </a:extLst>
          </p:cNvPr>
          <p:cNvSpPr txBox="1">
            <a:spLocks/>
          </p:cNvSpPr>
          <p:nvPr/>
        </p:nvSpPr>
        <p:spPr>
          <a:xfrm>
            <a:off x="568874" y="1204485"/>
            <a:ext cx="7526223" cy="1020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При каком условии переходные процессы по скорости будут иметь колебательный характер?</a:t>
            </a:r>
          </a:p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Как можно изменить характер переходных процессов в приводе?</a:t>
            </a:r>
          </a:p>
          <a:p>
            <a:pPr algn="just"/>
            <a:endParaRPr lang="ru-RU" sz="1600" b="1" dirty="0">
              <a:solidFill>
                <a:srgbClr val="2C2D2E"/>
              </a:solidFill>
              <a:latin typeface="Golos Text" panose="020B0503020202020204"/>
            </a:endParaRPr>
          </a:p>
          <a:p>
            <a:pPr algn="just"/>
            <a:endParaRPr lang="ru-RU" sz="1600" b="1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AFDDED-DCF2-6F8A-EB5A-EBB59B0CB0F7}"/>
              </a:ext>
            </a:extLst>
          </p:cNvPr>
          <p:cNvSpPr txBox="1">
            <a:spLocks/>
          </p:cNvSpPr>
          <p:nvPr/>
        </p:nvSpPr>
        <p:spPr>
          <a:xfrm>
            <a:off x="568873" y="2224800"/>
            <a:ext cx="7526223" cy="248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в) Рассчитать передаточную функцию от </a:t>
            </a:r>
            <a:r>
              <a:rPr lang="ru-RU" sz="1600" b="1" dirty="0">
                <a:solidFill>
                  <a:srgbClr val="FF0000"/>
                </a:solidFill>
                <a:latin typeface="Golos Text" panose="020B0503020202020204"/>
              </a:rPr>
              <a:t>напряжения якоря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 к </a:t>
            </a:r>
            <a:r>
              <a:rPr lang="ru-RU" sz="1600" b="1" dirty="0">
                <a:solidFill>
                  <a:srgbClr val="FF0000"/>
                </a:solidFill>
                <a:latin typeface="Golos Text" panose="020B0503020202020204"/>
              </a:rPr>
              <a:t>току двигателя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. </a:t>
            </a:r>
          </a:p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г) Рассчитать передаточную функцию от </a:t>
            </a:r>
            <a:r>
              <a:rPr lang="ru-RU" sz="1600" b="1" dirty="0">
                <a:solidFill>
                  <a:srgbClr val="FF0000"/>
                </a:solidFill>
                <a:latin typeface="Golos Text" panose="020B0503020202020204"/>
              </a:rPr>
              <a:t>момента нагрузки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 к </a:t>
            </a:r>
            <a:r>
              <a:rPr lang="ru-RU" sz="1600" b="1" dirty="0">
                <a:solidFill>
                  <a:srgbClr val="FF0000"/>
                </a:solidFill>
                <a:latin typeface="Golos Text" panose="020B0503020202020204"/>
              </a:rPr>
              <a:t>скорости вращения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. </a:t>
            </a:r>
          </a:p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д) Рассчитать передаточную функцию от </a:t>
            </a:r>
            <a:r>
              <a:rPr lang="ru-RU" sz="1600" b="1" dirty="0">
                <a:solidFill>
                  <a:srgbClr val="FF0000"/>
                </a:solidFill>
                <a:latin typeface="Golos Text" panose="020B0503020202020204"/>
              </a:rPr>
              <a:t>момента нагрузки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 к </a:t>
            </a:r>
            <a:r>
              <a:rPr lang="ru-RU" sz="1600" b="1" dirty="0">
                <a:solidFill>
                  <a:srgbClr val="FF0000"/>
                </a:solidFill>
                <a:latin typeface="Golos Text" panose="020B0503020202020204"/>
              </a:rPr>
              <a:t>току двигателя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. </a:t>
            </a:r>
          </a:p>
          <a:p>
            <a:pPr algn="just"/>
            <a:endParaRPr lang="ru-RU" sz="1600" b="1" dirty="0">
              <a:solidFill>
                <a:srgbClr val="2C2D2E"/>
              </a:solidFill>
              <a:latin typeface="Golos Text" panose="020B0503020202020204"/>
            </a:endParaRPr>
          </a:p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Найти корни характеристических уравнения. Какими параметрами определяется характер и длительность переходных процессов?</a:t>
            </a:r>
          </a:p>
          <a:p>
            <a:pPr algn="just"/>
            <a:endParaRPr lang="ru-RU" sz="1600" b="1" dirty="0">
              <a:solidFill>
                <a:srgbClr val="2C2D2E"/>
              </a:solidFill>
              <a:latin typeface="Golos Text" panose="020B0503020202020204"/>
            </a:endParaRPr>
          </a:p>
          <a:p>
            <a:pPr algn="just"/>
            <a:endParaRPr lang="ru-RU" sz="1600" b="1" dirty="0">
              <a:solidFill>
                <a:srgbClr val="2C2D2E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4484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Задание 2 «Исследование динамических характеристик электропривода с ДПТ НВ»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AFDDED-DCF2-6F8A-EB5A-EBB59B0CB0F7}"/>
              </a:ext>
            </a:extLst>
          </p:cNvPr>
          <p:cNvSpPr txBox="1">
            <a:spLocks/>
          </p:cNvSpPr>
          <p:nvPr/>
        </p:nvSpPr>
        <p:spPr>
          <a:xfrm>
            <a:off x="576074" y="1202401"/>
            <a:ext cx="7526223" cy="2079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е)	Построить модели ДПТ НВ в 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Simulink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 и </a:t>
            </a:r>
            <a:r>
              <a:rPr lang="en-US" sz="1600" b="1" dirty="0" err="1">
                <a:solidFill>
                  <a:srgbClr val="2C2D2E"/>
                </a:solidFill>
                <a:latin typeface="Golos Text" panose="020B0503020202020204"/>
              </a:rPr>
              <a:t>Simscape</a:t>
            </a:r>
            <a:endParaRPr lang="en-US" sz="1600" b="1" dirty="0">
              <a:solidFill>
                <a:srgbClr val="2C2D2E"/>
              </a:solidFill>
              <a:latin typeface="Golos Text" panose="020B0503020202020204"/>
            </a:endParaRPr>
          </a:p>
          <a:p>
            <a:pPr algn="just"/>
            <a:endParaRPr lang="en-US" sz="1600" b="1" dirty="0">
              <a:solidFill>
                <a:srgbClr val="2C2D2E"/>
              </a:solidFill>
              <a:latin typeface="Golos Text" panose="020B0503020202020204"/>
            </a:endParaRPr>
          </a:p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д)	Построить графики скорости и момента двигателя при скачке управляющего воздействия (напряжения) и при скачке момента нагрузки. </a:t>
            </a:r>
          </a:p>
        </p:txBody>
      </p:sp>
    </p:spTree>
    <p:extLst>
      <p:ext uri="{BB962C8B-B14F-4D97-AF65-F5344CB8AC3E}">
        <p14:creationId xmlns:p14="http://schemas.microsoft.com/office/powerpoint/2010/main" val="319788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Модель </a:t>
            </a:r>
            <a:r>
              <a:rPr lang="en-US" sz="2400"/>
              <a:t>Simulink</a:t>
            </a:r>
            <a:endParaRPr lang="ru-RU" sz="24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F6C4BF-239D-F5B2-8D54-B8D5C535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06" y="1492055"/>
            <a:ext cx="7551187" cy="29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744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266F8040FF5A5499AAC98878808A5EF" ma:contentTypeVersion="14" ma:contentTypeDescription="Создание документа." ma:contentTypeScope="" ma:versionID="1781d3ce7907e203821d1ac91b992087">
  <xsd:schema xmlns:xsd="http://www.w3.org/2001/XMLSchema" xmlns:xs="http://www.w3.org/2001/XMLSchema" xmlns:p="http://schemas.microsoft.com/office/2006/metadata/properties" xmlns:ns3="8d66fd3d-4aae-43f8-82c6-914c15f099cf" xmlns:ns4="3724cb1f-a6fe-4551-a3f8-5b7799260f3a" targetNamespace="http://schemas.microsoft.com/office/2006/metadata/properties" ma:root="true" ma:fieldsID="09aef675bc7d4e8e97b6bd584e9995d8" ns3:_="" ns4:_="">
    <xsd:import namespace="8d66fd3d-4aae-43f8-82c6-914c15f099cf"/>
    <xsd:import namespace="3724cb1f-a6fe-4551-a3f8-5b7799260f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6fd3d-4aae-43f8-82c6-914c15f099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4cb1f-a6fe-4551-a3f8-5b7799260f3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66fd3d-4aae-43f8-82c6-914c15f099cf" xsi:nil="true"/>
  </documentManagement>
</p:properties>
</file>

<file path=customXml/itemProps1.xml><?xml version="1.0" encoding="utf-8"?>
<ds:datastoreItem xmlns:ds="http://schemas.openxmlformats.org/officeDocument/2006/customXml" ds:itemID="{105654DE-C7D3-4411-9051-2423E8782F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E6C61F-436A-461E-ADDC-D868FB523AF1}">
  <ds:schemaRefs>
    <ds:schemaRef ds:uri="3724cb1f-a6fe-4551-a3f8-5b7799260f3a"/>
    <ds:schemaRef ds:uri="8d66fd3d-4aae-43f8-82c6-914c15f099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E220D46-729D-4122-87F9-46810AB5B5CA}">
  <ds:schemaRefs>
    <ds:schemaRef ds:uri="3724cb1f-a6fe-4551-a3f8-5b7799260f3a"/>
    <ds:schemaRef ds:uri="8d66fd3d-4aae-43f8-82c6-914c15f099c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3039</TotalTime>
  <Words>587</Words>
  <Application>Microsoft Office PowerPoint</Application>
  <PresentationFormat>Экран (16:9)</PresentationFormat>
  <Paragraphs>66</Paragraphs>
  <Slides>20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Equation</vt:lpstr>
      <vt:lpstr>Электрический привод Лабораторная работа «Исследование электропривода с ДПТ независимого возбуждения»</vt:lpstr>
      <vt:lpstr>Задание 1 «Исследование статических характеристик электропривода с ДПТ НВ»</vt:lpstr>
      <vt:lpstr>Задание 1 «Исследование статических характеристик электропривода с ДПТ НВ»</vt:lpstr>
      <vt:lpstr>Задание 1 «Исследование статических характеристик электропривода с ДПТ НВ»</vt:lpstr>
      <vt:lpstr>Задание 1 «Исследование статических характеристик электропривода с ДПТ НВ»</vt:lpstr>
      <vt:lpstr>Задание 2 «Исследование динамических характеристик электропривода с ДПТ НВ»</vt:lpstr>
      <vt:lpstr>Задание 2 «Исследование динамических характеристик электропривода с ДПТ НВ»</vt:lpstr>
      <vt:lpstr>Задание 2 «Исследование динамических характеристик электропривода с ДПТ НВ»</vt:lpstr>
      <vt:lpstr>Модель Simulink</vt:lpstr>
      <vt:lpstr>Модель Simulink</vt:lpstr>
      <vt:lpstr>Модель Simulink. Скачки внешних воздействий</vt:lpstr>
      <vt:lpstr>Модель Simulink. Скачки внешних воздействий</vt:lpstr>
      <vt:lpstr>Модель Simscape</vt:lpstr>
      <vt:lpstr>Модель Simscape</vt:lpstr>
      <vt:lpstr>Модель Simscape</vt:lpstr>
      <vt:lpstr>Задание 3 «Синтезировать систему регулирования скорости ДПТ НВ»</vt:lpstr>
      <vt:lpstr>Задание 3 «Синтезировать систему регулирования скорости ДПТ НВ»</vt:lpstr>
      <vt:lpstr>Структура системы управления с ПИД - регулятором</vt:lpstr>
      <vt:lpstr>Варианты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Маматов Александр Геннадьевич</cp:lastModifiedBy>
  <cp:revision>5</cp:revision>
  <dcterms:created xsi:type="dcterms:W3CDTF">2014-06-27T12:30:22Z</dcterms:created>
  <dcterms:modified xsi:type="dcterms:W3CDTF">2023-10-04T13:10:39Z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0x0101002266F8040FF5A5499AAC98878808A5EF</vt:lpwstr>
  </property>
</Properties>
</file>